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9" r:id="rId6"/>
    <p:sldId id="258" r:id="rId7"/>
    <p:sldId id="260" r:id="rId8"/>
    <p:sldId id="262" r:id="rId9"/>
    <p:sldId id="261" r:id="rId10"/>
    <p:sldId id="263" r:id="rId11"/>
    <p:sldId id="265" r:id="rId12"/>
    <p:sldId id="266" r:id="rId13"/>
    <p:sldId id="264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EE"/>
    <a:srgbClr val="E5E8EB"/>
    <a:srgbClr val="ECEEF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6C2F-A869-45D3-8E72-37C3F81B2C32}" type="datetimeFigureOut">
              <a:rPr lang="sv-SE" smtClean="0"/>
              <a:t>2020-11-23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33658-653A-40F9-9179-9BB0F2A5F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71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738" y="4894000"/>
            <a:ext cx="1978524" cy="631798"/>
          </a:xfrm>
          <a:prstGeom prst="rect">
            <a:avLst/>
          </a:prstGeom>
        </p:spPr>
      </p:pic>
      <p:cxnSp>
        <p:nvCxnSpPr>
          <p:cNvPr id="12" name="Linje"/>
          <p:cNvCxnSpPr/>
          <p:nvPr userDrawn="1"/>
        </p:nvCxnSpPr>
        <p:spPr>
          <a:xfrm flipV="1">
            <a:off x="647398" y="4145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datum"/>
          <p:cNvSpPr>
            <a:spLocks noGrp="1"/>
          </p:cNvSpPr>
          <p:nvPr>
            <p:ph type="dt" sz="half" idx="10"/>
          </p:nvPr>
        </p:nvSpPr>
        <p:spPr>
          <a:xfrm>
            <a:off x="647396" y="2986000"/>
            <a:ext cx="10897201" cy="370800"/>
          </a:xfrm>
        </p:spPr>
        <p:txBody>
          <a:bodyPr/>
          <a:lstStyle>
            <a:lvl1pPr algn="ctr">
              <a:defRPr sz="2400">
                <a:solidFill>
                  <a:schemeClr val="accent3"/>
                </a:solidFill>
              </a:defRPr>
            </a:lvl1pPr>
          </a:lstStyle>
          <a:p>
            <a:fld id="{B32610AF-A1D6-4D2F-B660-82E0DD27595E}" type="datetime4">
              <a:rPr lang="sv-SE" smtClean="0"/>
              <a:pPr/>
              <a:t>23 november 2020</a:t>
            </a:fld>
            <a:endParaRPr lang="sv-SE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ctrTitle"/>
          </p:nvPr>
        </p:nvSpPr>
        <p:spPr>
          <a:xfrm>
            <a:off x="647396" y="1355988"/>
            <a:ext cx="10897201" cy="1487587"/>
          </a:xfrm>
        </p:spPr>
        <p:txBody>
          <a:bodyPr anchor="b"/>
          <a:lstStyle>
            <a:lvl1pPr algn="ctr">
              <a:lnSpc>
                <a:spcPts val="5800"/>
              </a:lnSpc>
              <a:defRPr sz="5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19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Logotyp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106738" y="4894000"/>
            <a:ext cx="1978524" cy="63179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outerShdw blurRad="19050" dist="19050" dir="2700000" algn="ctr" rotWithShape="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Logo</a:t>
            </a:r>
          </a:p>
        </p:txBody>
      </p:sp>
      <p:sp>
        <p:nvSpPr>
          <p:cNvPr id="4" name="Platshållare för datum"/>
          <p:cNvSpPr>
            <a:spLocks noGrp="1"/>
          </p:cNvSpPr>
          <p:nvPr>
            <p:ph type="dt" sz="half" idx="10"/>
          </p:nvPr>
        </p:nvSpPr>
        <p:spPr>
          <a:xfrm>
            <a:off x="647396" y="2986000"/>
            <a:ext cx="10897201" cy="370800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766CD47A-0E63-4740-9FA4-5A227F687664}" type="datetime4">
              <a:rPr lang="sv-SE" smtClean="0"/>
              <a:t>23 november 2020</a:t>
            </a:fld>
            <a:endParaRPr lang="sv-SE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ctrTitle"/>
          </p:nvPr>
        </p:nvSpPr>
        <p:spPr>
          <a:xfrm>
            <a:off x="647396" y="1355988"/>
            <a:ext cx="10897201" cy="1487587"/>
          </a:xfrm>
        </p:spPr>
        <p:txBody>
          <a:bodyPr anchor="b"/>
          <a:lstStyle>
            <a:lvl1pPr algn="ctr">
              <a:lnSpc>
                <a:spcPts val="5800"/>
              </a:lnSpc>
              <a:defRPr sz="5200">
                <a:solidFill>
                  <a:srgbClr val="FFFFFF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21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Rubrik med m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32" y="5947200"/>
            <a:ext cx="1151368" cy="369934"/>
          </a:xfrm>
          <a:prstGeom prst="rect">
            <a:avLst/>
          </a:prstGeom>
        </p:spPr>
      </p:pic>
      <p:cxnSp>
        <p:nvCxnSpPr>
          <p:cNvPr id="13" name="Linje"/>
          <p:cNvCxnSpPr/>
          <p:nvPr userDrawn="1"/>
        </p:nvCxnSpPr>
        <p:spPr>
          <a:xfrm flipV="1">
            <a:off x="648000" y="5760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5CE-5314-4755-B49B-0591DECA6221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3" name="Platshållare för innehåll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29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ubrik med mind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32" y="5947200"/>
            <a:ext cx="1151368" cy="369934"/>
          </a:xfrm>
          <a:prstGeom prst="rect">
            <a:avLst/>
          </a:prstGeom>
        </p:spPr>
      </p:pic>
      <p:cxnSp>
        <p:nvCxnSpPr>
          <p:cNvPr id="8" name="Linje"/>
          <p:cNvCxnSpPr/>
          <p:nvPr userDrawn="1"/>
        </p:nvCxnSpPr>
        <p:spPr>
          <a:xfrm flipV="1">
            <a:off x="648000" y="5760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9D4A-5A00-44C2-95F2-78C77067EF29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3" name="Platshållare för innehåll"/>
          <p:cNvSpPr>
            <a:spLocks noGrp="1"/>
          </p:cNvSpPr>
          <p:nvPr>
            <p:ph idx="1"/>
          </p:nvPr>
        </p:nvSpPr>
        <p:spPr>
          <a:xfrm>
            <a:off x="646801" y="2328687"/>
            <a:ext cx="10909519" cy="3180247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6801" y="1507466"/>
            <a:ext cx="10897200" cy="57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84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Rubrik och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32" y="5947200"/>
            <a:ext cx="1151368" cy="369934"/>
          </a:xfrm>
          <a:prstGeom prst="rect">
            <a:avLst/>
          </a:prstGeom>
        </p:spPr>
      </p:pic>
      <p:cxnSp>
        <p:nvCxnSpPr>
          <p:cNvPr id="9" name="Linje"/>
          <p:cNvCxnSpPr/>
          <p:nvPr userDrawn="1"/>
        </p:nvCxnSpPr>
        <p:spPr>
          <a:xfrm flipV="1">
            <a:off x="648000" y="5760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B483-EC73-4E0B-B328-93C864479248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3" name="Platshållare för bild"/>
          <p:cNvSpPr>
            <a:spLocks noGrp="1"/>
          </p:cNvSpPr>
          <p:nvPr>
            <p:ph type="pic" idx="1"/>
          </p:nvPr>
        </p:nvSpPr>
        <p:spPr>
          <a:xfrm>
            <a:off x="6781800" y="800100"/>
            <a:ext cx="4762798" cy="4708833"/>
          </a:xfrm>
          <a:solidFill>
            <a:srgbClr val="FFFFFF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"/>
          <p:cNvSpPr>
            <a:spLocks noGrp="1"/>
          </p:cNvSpPr>
          <p:nvPr>
            <p:ph type="body" sz="quarter" idx="12"/>
          </p:nvPr>
        </p:nvSpPr>
        <p:spPr>
          <a:xfrm>
            <a:off x="646801" y="2328688"/>
            <a:ext cx="5862856" cy="3180246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6801" y="935784"/>
            <a:ext cx="5862856" cy="114392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708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ubrik och text me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32" y="5947200"/>
            <a:ext cx="1151368" cy="369934"/>
          </a:xfrm>
          <a:prstGeom prst="rect">
            <a:avLst/>
          </a:prstGeom>
        </p:spPr>
      </p:pic>
      <p:cxnSp>
        <p:nvCxnSpPr>
          <p:cNvPr id="9" name="Linje"/>
          <p:cNvCxnSpPr/>
          <p:nvPr userDrawn="1"/>
        </p:nvCxnSpPr>
        <p:spPr>
          <a:xfrm flipV="1">
            <a:off x="648000" y="5760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35F-9F31-4B51-A1E1-577E60480689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8" name="Platshållare för diagram"/>
          <p:cNvSpPr>
            <a:spLocks noGrp="1"/>
          </p:cNvSpPr>
          <p:nvPr>
            <p:ph type="chart" sz="quarter" idx="12"/>
          </p:nvPr>
        </p:nvSpPr>
        <p:spPr>
          <a:xfrm>
            <a:off x="6781800" y="800100"/>
            <a:ext cx="4762500" cy="4708525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"/>
          <p:cNvSpPr>
            <a:spLocks noGrp="1"/>
          </p:cNvSpPr>
          <p:nvPr>
            <p:ph type="body" sz="quarter" idx="13"/>
          </p:nvPr>
        </p:nvSpPr>
        <p:spPr>
          <a:xfrm>
            <a:off x="646801" y="2328688"/>
            <a:ext cx="5862856" cy="3180246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6801" y="935784"/>
            <a:ext cx="5862856" cy="114392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Logoty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32" y="5947200"/>
            <a:ext cx="1151368" cy="369934"/>
          </a:xfrm>
          <a:prstGeom prst="rect">
            <a:avLst/>
          </a:prstGeom>
        </p:spPr>
      </p:pic>
      <p:cxnSp>
        <p:nvCxnSpPr>
          <p:cNvPr id="8" name="Linje"/>
          <p:cNvCxnSpPr/>
          <p:nvPr userDrawn="1"/>
        </p:nvCxnSpPr>
        <p:spPr>
          <a:xfrm flipV="1">
            <a:off x="648000" y="5760000"/>
            <a:ext cx="108972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6801" y="2065319"/>
            <a:ext cx="10897797" cy="1154162"/>
          </a:xfrm>
        </p:spPr>
        <p:txBody>
          <a:bodyPr anchor="b" anchorCtr="1"/>
          <a:lstStyle>
            <a:lvl1pPr algn="ctr"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443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Logotyp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0394133" y="5947200"/>
            <a:ext cx="1150765" cy="36747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outerShdw blurRad="19050" dist="19050" dir="2700000" algn="ctr" rotWithShape="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Logo</a:t>
            </a:r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6801" y="2065319"/>
            <a:ext cx="10897797" cy="1154162"/>
          </a:xfrm>
        </p:spPr>
        <p:txBody>
          <a:bodyPr anchor="b" anchorCtr="1"/>
          <a:lstStyle>
            <a:lvl1pPr algn="ctr">
              <a:defRPr sz="4000">
                <a:solidFill>
                  <a:srgbClr val="FFFFFF"/>
                </a:solidFill>
                <a:effectLst>
                  <a:outerShdw blurRad="2921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å bakgrundsruta"/>
          <p:cNvSpPr/>
          <p:nvPr userDrawn="1"/>
        </p:nvSpPr>
        <p:spPr>
          <a:xfrm>
            <a:off x="253197" y="250822"/>
            <a:ext cx="11685600" cy="635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Platshållare för sidfot"/>
          <p:cNvSpPr>
            <a:spLocks noGrp="1"/>
          </p:cNvSpPr>
          <p:nvPr>
            <p:ph type="ftr" sz="quarter" idx="3"/>
          </p:nvPr>
        </p:nvSpPr>
        <p:spPr>
          <a:xfrm>
            <a:off x="1726801" y="5964984"/>
            <a:ext cx="8408936" cy="1154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"/>
          <p:cNvSpPr>
            <a:spLocks noGrp="1"/>
          </p:cNvSpPr>
          <p:nvPr>
            <p:ph type="dt" sz="half" idx="2"/>
          </p:nvPr>
        </p:nvSpPr>
        <p:spPr>
          <a:xfrm>
            <a:off x="646801" y="5965200"/>
            <a:ext cx="1080000" cy="1154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61BB6CE-5A10-4861-B396-7A0F5D1C5E8A}" type="datetime4">
              <a:rPr lang="sv-SE" smtClean="0"/>
              <a:t>23 november 2020</a:t>
            </a:fld>
            <a:endParaRPr lang="sv-SE" dirty="0"/>
          </a:p>
        </p:txBody>
      </p:sp>
      <p:sp>
        <p:nvSpPr>
          <p:cNvPr id="3" name="Platshållare för text"/>
          <p:cNvSpPr>
            <a:spLocks noGrp="1"/>
          </p:cNvSpPr>
          <p:nvPr>
            <p:ph type="body" idx="1"/>
          </p:nvPr>
        </p:nvSpPr>
        <p:spPr>
          <a:xfrm>
            <a:off x="648000" y="1764000"/>
            <a:ext cx="10897200" cy="37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"/>
          <p:cNvSpPr>
            <a:spLocks noGrp="1"/>
          </p:cNvSpPr>
          <p:nvPr>
            <p:ph type="title"/>
          </p:nvPr>
        </p:nvSpPr>
        <p:spPr>
          <a:xfrm>
            <a:off x="647397" y="936000"/>
            <a:ext cx="108972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1062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62" r:id="rId3"/>
    <p:sldLayoutId id="2147483683" r:id="rId4"/>
    <p:sldLayoutId id="2147483669" r:id="rId5"/>
    <p:sldLayoutId id="2147483684" r:id="rId6"/>
    <p:sldLayoutId id="2147483663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ts val="4500"/>
        </a:lnSpc>
        <a:spcBef>
          <a:spcPct val="0"/>
        </a:spcBef>
        <a:buNone/>
        <a:defRPr sz="40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1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304799" y="333375"/>
            <a:ext cx="11601451" cy="3476625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sv-SE" sz="3600" b="0" dirty="0"/>
            </a:br>
            <a:r>
              <a:rPr lang="sv-SE" sz="3600" b="0" dirty="0"/>
              <a:t> Hälso-och sjukvårdslagen (HSL) </a:t>
            </a:r>
            <a:br>
              <a:rPr lang="sv-SE" sz="3600" b="0" dirty="0"/>
            </a:br>
            <a:r>
              <a:rPr lang="sv-SE" sz="3600" b="0" dirty="0"/>
              <a:t>Socialtjänstlagen (SoL)</a:t>
            </a:r>
            <a:br>
              <a:rPr lang="sv-SE" sz="3600" b="0" dirty="0"/>
            </a:br>
            <a:r>
              <a:rPr lang="sv-SE" sz="3600" b="0" dirty="0"/>
              <a:t>Lagen om särskild stöd och Service (LSS)</a:t>
            </a:r>
            <a:br>
              <a:rPr lang="sv-SE" sz="3600" b="0" dirty="0"/>
            </a:br>
            <a:br>
              <a:rPr lang="sv-SE" sz="3600" b="0" dirty="0"/>
            </a:br>
            <a:r>
              <a:rPr lang="sv-SE" sz="3600" b="0" dirty="0"/>
              <a:t>Lagarna som styr kommunens vård och omsorg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83473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70EC6883-DD28-4DDB-B7BC-6B3938BF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6CE06B-3BE8-4E2A-8398-D1CB952A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4F0FC01-83E6-47DC-9165-838AD383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70" y="315936"/>
            <a:ext cx="10897797" cy="1154162"/>
          </a:xfrm>
        </p:spPr>
        <p:txBody>
          <a:bodyPr/>
          <a:lstStyle/>
          <a:p>
            <a:r>
              <a:rPr lang="sv-SE" dirty="0"/>
              <a:t>LSS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B27FE2F-8FD9-4A67-A833-376E454EA227}"/>
              </a:ext>
            </a:extLst>
          </p:cNvPr>
          <p:cNvSpPr/>
          <p:nvPr/>
        </p:nvSpPr>
        <p:spPr>
          <a:xfrm>
            <a:off x="1186801" y="2352586"/>
            <a:ext cx="98466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LSS kompletterar SOL och HSL och skall försäkra att särskilt behövande får det stöd i det dagliga livet som krävs. </a:t>
            </a:r>
          </a:p>
          <a:p>
            <a:pPr algn="ctr"/>
            <a:endParaRPr lang="sv-SE" sz="24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sv-SE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Det är personliga assistenter, stödpedagoger eller stödassistenter som ger stöd till personer med funktionsvariationer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4812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0535CA74-43C2-4030-911D-F9009565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F25EB1-870A-4AFE-9CED-1F72F656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87DF411-01C1-4075-8715-EE676C644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01" y="350875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Exempel på LSS-arbetsuppgifter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EC7D90D-3EF9-43A3-BA5B-3A6FAA6CA96E}"/>
              </a:ext>
            </a:extLst>
          </p:cNvPr>
          <p:cNvSpPr/>
          <p:nvPr/>
        </p:nvSpPr>
        <p:spPr>
          <a:xfrm>
            <a:off x="1895475" y="2055547"/>
            <a:ext cx="7248525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5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R="102840" algn="ctr"/>
            <a:r>
              <a:rPr lang="sv-SE" sz="2400" dirty="0">
                <a:latin typeface="Franklin Gothic Medium" panose="020B0603020102020204" pitchFamily="34" charset="0"/>
              </a:rPr>
              <a:t>Lasse vågar inte gå på bio ensam. Han tycker det är jobbigt att betala för biljetten och stå i kö för att vänta på sin tur.</a:t>
            </a:r>
          </a:p>
          <a:p>
            <a:pPr marR="102840" algn="ctr"/>
            <a:endParaRPr lang="sv-SE" sz="2400" dirty="0">
              <a:latin typeface="Franklin Gothic Medium" panose="020B0603020102020204" pitchFamily="34" charset="0"/>
            </a:endParaRPr>
          </a:p>
          <a:p>
            <a:pPr marR="102530" algn="ctr"/>
            <a:r>
              <a:rPr lang="sv-SE" sz="2400" dirty="0">
                <a:latin typeface="Franklin Gothic Medium" panose="020B0603020102020204" pitchFamily="34" charset="0"/>
              </a:rPr>
              <a:t>Han har hjälp med ledsagning enligt LSS, så hans kontaktperson, Lisa går med honom på bio och när han ska gå på möte i handikappföreningen.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992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49F838D-72BC-4808-A478-368B5033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EE0EAA5-F25F-42D5-B1A9-7BD260D1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488B807-DFD5-407B-9A3D-5A8ED2074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70" y="665144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Hälso - och sjukvårdslagen (2017:13)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3D5E1AB-2395-4D9A-A43D-6308F9B56295}"/>
              </a:ext>
            </a:extLst>
          </p:cNvPr>
          <p:cNvSpPr/>
          <p:nvPr/>
        </p:nvSpPr>
        <p:spPr>
          <a:xfrm>
            <a:off x="2247900" y="1904576"/>
            <a:ext cx="7696200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5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R="50520"/>
            <a:r>
              <a:rPr lang="sv-SE" dirty="0">
                <a:latin typeface="Franklin Gothic Medium" panose="020B0603020102020204" pitchFamily="34" charset="0"/>
              </a:rPr>
              <a:t>Hälso-och sjukvårdslagen reglerar åtgärder för att medicinskt förebygga, utreda och behandla sjukdomar och skador.</a:t>
            </a:r>
          </a:p>
          <a:p>
            <a:pPr marR="50520"/>
            <a:endParaRPr lang="sv-SE" dirty="0">
              <a:latin typeface="Franklin Gothic Medium" panose="020B0603020102020204" pitchFamily="34" charset="0"/>
            </a:endParaRPr>
          </a:p>
          <a:p>
            <a:pPr marR="68980"/>
            <a:r>
              <a:rPr lang="sv-SE" dirty="0">
                <a:latin typeface="Franklin Gothic Medium" panose="020B0603020102020204" pitchFamily="34" charset="0"/>
              </a:rPr>
              <a:t>Målet är en god hälsa och vård på lika villkor för hela befolkningen. </a:t>
            </a:r>
          </a:p>
          <a:p>
            <a:pPr marR="54520"/>
            <a:r>
              <a:rPr lang="sv-SE" dirty="0">
                <a:latin typeface="Franklin Gothic Medium" panose="020B0603020102020204" pitchFamily="34" charset="0"/>
              </a:rPr>
              <a:t>Vården skall ges med respekt för alla människors lika värde och för den enskilda människans värdighet. </a:t>
            </a:r>
          </a:p>
          <a:p>
            <a:pPr marR="54520"/>
            <a:endParaRPr lang="sv-SE" dirty="0">
              <a:latin typeface="Franklin Gothic Medium" panose="020B0603020102020204" pitchFamily="34" charset="0"/>
            </a:endParaRPr>
          </a:p>
          <a:p>
            <a:pPr marR="52640"/>
            <a:r>
              <a:rPr lang="sv-SE" dirty="0">
                <a:latin typeface="Franklin Gothic Medium" panose="020B0603020102020204" pitchFamily="34" charset="0"/>
              </a:rPr>
              <a:t>Den som har största behovet av hälso-och sjukvård skall ges företräde.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811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39B3BFBA-B7E2-46A4-B7A6-EFA09361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928D11F-FED5-4A96-ACD5-EC6D60CC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948773-8442-4B07-949E-CA9E9474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01" y="528158"/>
            <a:ext cx="10897797" cy="1154162"/>
          </a:xfrm>
        </p:spPr>
        <p:txBody>
          <a:bodyPr/>
          <a:lstStyle/>
          <a:p>
            <a:r>
              <a:rPr lang="sv-SE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Kommunens sjukvård regleras av Hälso - och sjukvårdslagen</a:t>
            </a: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A65E856-0628-469D-AE0D-92526D5686B4}"/>
              </a:ext>
            </a:extLst>
          </p:cNvPr>
          <p:cNvSpPr/>
          <p:nvPr/>
        </p:nvSpPr>
        <p:spPr>
          <a:xfrm>
            <a:off x="1409700" y="2259509"/>
            <a:ext cx="9372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Det innefattar arbetsuppgifter som framförallt utförs av sjuksköterskor, fysioterapeuter och arbetsterapeuter.</a:t>
            </a:r>
          </a:p>
          <a:p>
            <a:endParaRPr lang="sv-SE" sz="28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sv-SE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Vårdpersonal kan utföra hälso-och sjukvårdsuppgifter på delegation från dessa yrkeskategorier. När vårdpersonal utför dessa delegerade uppgifter lyder de under denna lagstiftning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42167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BDADA4DF-C5B0-4563-8A76-3948FDE0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1389EA3-1AD6-4F52-AD3F-2269E921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392B5648-C6DA-4592-B689-DD92E7C8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26" y="686078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Exempel på HSL-arbetsuppgifter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07A3D62-9377-4342-8BE7-1ED1FACC7443}"/>
              </a:ext>
            </a:extLst>
          </p:cNvPr>
          <p:cNvSpPr/>
          <p:nvPr/>
        </p:nvSpPr>
        <p:spPr>
          <a:xfrm>
            <a:off x="1262062" y="2182505"/>
            <a:ext cx="966787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2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R="110980"/>
            <a:r>
              <a:rPr lang="sv-SE" sz="2400" dirty="0">
                <a:latin typeface="Franklin Gothic Medium" panose="020B0603020102020204" pitchFamily="34" charset="0"/>
              </a:rPr>
              <a:t>Stina har sår på benen och har svårt med balansen. Ett par gånger i veckan kommer sköterskan Eva från Hemsjukvården och lägger om hennes ben.</a:t>
            </a:r>
          </a:p>
          <a:p>
            <a:pPr marR="110980"/>
            <a:endParaRPr lang="sv-SE" sz="2400" dirty="0">
              <a:latin typeface="Franklin Gothic Medium" panose="020B0603020102020204" pitchFamily="34" charset="0"/>
            </a:endParaRPr>
          </a:p>
          <a:p>
            <a:pPr marR="110980"/>
            <a:r>
              <a:rPr lang="sv-SE" sz="2400" dirty="0">
                <a:latin typeface="Franklin Gothic Medium" panose="020B0603020102020204" pitchFamily="34" charset="0"/>
              </a:rPr>
              <a:t>En gång i veckan kommer fysioterapeuten Gerda och hjälper henne att träna så att hon ska bli starkare i sina ben.</a:t>
            </a:r>
          </a:p>
        </p:txBody>
      </p:sp>
    </p:spTree>
    <p:extLst>
      <p:ext uri="{BB962C8B-B14F-4D97-AF65-F5344CB8AC3E}">
        <p14:creationId xmlns:p14="http://schemas.microsoft.com/office/powerpoint/2010/main" val="72523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28BA104-9332-40AF-A20E-94EDFAF8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F3D95AE-2722-4480-BC73-0B4B243D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0DB60E87-0150-410A-820C-712BFA74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01" y="527869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Socialtjänstlag SOL(2001:453)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DE3EFBE-B2CA-4556-8B6E-F2423C188022}"/>
              </a:ext>
            </a:extLst>
          </p:cNvPr>
          <p:cNvSpPr/>
          <p:nvPr/>
        </p:nvSpPr>
        <p:spPr>
          <a:xfrm>
            <a:off x="594562" y="1495001"/>
            <a:ext cx="11002274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5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R="36550"/>
            <a:r>
              <a:rPr lang="sv-SE" sz="2400" dirty="0">
                <a:latin typeface="Franklin Gothic Medium" panose="020B0603020102020204" pitchFamily="34" charset="0"/>
              </a:rPr>
              <a:t>Den som inte själv kan tillgodose sina behov eller kan få dem tillgodosedda på annat sätt har rätt till bistånd av socialnämnden för sin försörjning och för sin livsföring i övrigt.</a:t>
            </a:r>
          </a:p>
          <a:p>
            <a:pPr marR="36550"/>
            <a:endParaRPr lang="sv-SE" sz="2400" dirty="0">
              <a:latin typeface="Franklin Gothic Medium" panose="020B0603020102020204" pitchFamily="34" charset="0"/>
            </a:endParaRPr>
          </a:p>
          <a:p>
            <a:pPr marR="40470"/>
            <a:r>
              <a:rPr lang="sv-SE" sz="2400" dirty="0">
                <a:latin typeface="Franklin Gothic Medium" panose="020B0603020102020204" pitchFamily="34" charset="0"/>
              </a:rPr>
              <a:t>Grundregeln är att kommunen har ansvaret för var person som bor där.</a:t>
            </a:r>
          </a:p>
          <a:p>
            <a:pPr marR="64030"/>
            <a:r>
              <a:rPr lang="sv-SE" sz="2400" dirty="0">
                <a:latin typeface="Franklin Gothic Medium" panose="020B0603020102020204" pitchFamily="34" charset="0"/>
              </a:rPr>
              <a:t>Lagen ger inte kommunerna någon rätt att använda tvång.</a:t>
            </a:r>
          </a:p>
          <a:p>
            <a:pPr marR="64030"/>
            <a:endParaRPr lang="sv-SE" sz="2400" dirty="0">
              <a:latin typeface="Franklin Gothic Medium" panose="020B0603020102020204" pitchFamily="34" charset="0"/>
            </a:endParaRPr>
          </a:p>
          <a:p>
            <a:pPr marR="64030"/>
            <a:r>
              <a:rPr lang="sv-SE" sz="2400" dirty="0">
                <a:latin typeface="Franklin Gothic Medium" panose="020B0603020102020204" pitchFamily="34" charset="0"/>
              </a:rPr>
              <a:t>Verksamheten skall bygga på respekt för människornas självbestämmande rätt och integritet.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92377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7CD73BDE-E618-47B5-BCFD-E498282D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DF05CF-5065-469B-AAAC-8FCB4D73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05E9D2-EA29-45AD-8A3F-BD257645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601" y="315935"/>
            <a:ext cx="10897797" cy="1154162"/>
          </a:xfrm>
        </p:spPr>
        <p:txBody>
          <a:bodyPr/>
          <a:lstStyle/>
          <a:p>
            <a:r>
              <a:rPr lang="sv-SE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Socialtjänstlagen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31761B7-6C7F-435E-BA5F-D9596D15C7FC}"/>
              </a:ext>
            </a:extLst>
          </p:cNvPr>
          <p:cNvSpPr/>
          <p:nvPr/>
        </p:nvSpPr>
        <p:spPr>
          <a:xfrm>
            <a:off x="1261761" y="2517103"/>
            <a:ext cx="9515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Socialtjänstlagen reglerar övriga arbetsuppgifter inom vård och omsorg som framför allt utförs av undersköterskor och övrig vårdpersonal inom hemtjänsten och äldreboende.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91107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E9C3172D-1B7B-4FCE-B09B-D776E339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3CAFB1-5A30-48D6-B812-320642A0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F0B1CAC-34D5-4260-8571-012B2C47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01" y="512744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Exempel på SOL arbetsuppgifter 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5380AB8-053C-4CAA-B834-6A4E2ECBBB7A}"/>
              </a:ext>
            </a:extLst>
          </p:cNvPr>
          <p:cNvSpPr/>
          <p:nvPr/>
        </p:nvSpPr>
        <p:spPr>
          <a:xfrm>
            <a:off x="1238250" y="2317157"/>
            <a:ext cx="9734550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5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sv-SE" sz="2400" dirty="0">
                <a:latin typeface="Franklin Gothic Medium" panose="020B0603020102020204" pitchFamily="34" charset="0"/>
              </a:rPr>
              <a:t>Eftersom Stina har fått svårt att röra sig får hon hjälp av undersköterskan från hemtjänsten med städning, inköp och matlagning.</a:t>
            </a:r>
          </a:p>
          <a:p>
            <a:pPr algn="ctr"/>
            <a:endParaRPr lang="sv-SE" sz="2400" dirty="0">
              <a:latin typeface="Franklin Gothic Medium" panose="020B0603020102020204" pitchFamily="34" charset="0"/>
            </a:endParaRPr>
          </a:p>
          <a:p>
            <a:pPr algn="ctr"/>
            <a:r>
              <a:rPr lang="sv-SE" sz="2400" dirty="0">
                <a:latin typeface="Franklin Gothic Medium" panose="020B0603020102020204" pitchFamily="34" charset="0"/>
              </a:rPr>
              <a:t>Lasse som har en kognitiv funktionsnedsättning bor på ett gruppboende och får hjälp att klara sin vardag av stödassistenter och stödpedagoger</a:t>
            </a:r>
          </a:p>
        </p:txBody>
      </p:sp>
    </p:spTree>
    <p:extLst>
      <p:ext uri="{BB962C8B-B14F-4D97-AF65-F5344CB8AC3E}">
        <p14:creationId xmlns:p14="http://schemas.microsoft.com/office/powerpoint/2010/main" val="164667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C47D604A-768E-452F-BA65-8A79DF74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C3A523-8BAB-4E99-9DAB-91BE24C0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5891E56-DA82-4899-921C-7D4DD615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76" y="238125"/>
            <a:ext cx="10897797" cy="1981231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Lag (1993:387) om stöd och service till vissa funktionshindrade LSS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396943B-B5E7-4E91-99AC-B74D42D38DFE}"/>
              </a:ext>
            </a:extLst>
          </p:cNvPr>
          <p:cNvSpPr/>
          <p:nvPr/>
        </p:nvSpPr>
        <p:spPr>
          <a:xfrm>
            <a:off x="1181100" y="2219356"/>
            <a:ext cx="95631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5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R="39180"/>
            <a:r>
              <a:rPr lang="sv-SE" sz="2400" dirty="0">
                <a:latin typeface="Franklin Gothic Medium" panose="020B0603020102020204" pitchFamily="34" charset="0"/>
              </a:rPr>
              <a:t>De som omfattas av lagen är människor med utvecklingsstörning, autism, autismliknande tillstånd samt de som drabbats av hjärnskada, med påföljande funktionsnedsättning, genom sjukdom eller våld.</a:t>
            </a:r>
          </a:p>
          <a:p>
            <a:pPr marR="39180"/>
            <a:endParaRPr lang="sv-SE" sz="2400" dirty="0">
              <a:latin typeface="Franklin Gothic Medium" panose="020B0603020102020204" pitchFamily="34" charset="0"/>
            </a:endParaRPr>
          </a:p>
          <a:p>
            <a:pPr marR="41170"/>
            <a:r>
              <a:rPr lang="sv-SE" sz="2400" dirty="0">
                <a:latin typeface="Franklin Gothic Medium" panose="020B0603020102020204" pitchFamily="34" charset="0"/>
              </a:rPr>
              <a:t>LSS omfattar även andra svåra psykiska och fysiska funktionsnedsättningar, utanför normalt åldrande, som omöjliggör att självständigt klara sig i det dagliga livet.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0492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FA538A0D-AE10-43A7-AE79-44D0A198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A975A0-3020-4765-8D90-ED38EF42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DC07-BCF9-4680-9A98-01F61637EF53}" type="datetime4">
              <a:rPr lang="sv-SE" smtClean="0"/>
              <a:t>23 november 2020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D00D026-5B14-485F-9F73-7149DDF3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01" y="339018"/>
            <a:ext cx="10897797" cy="1154162"/>
          </a:xfrm>
        </p:spPr>
        <p:txBody>
          <a:bodyPr/>
          <a:lstStyle/>
          <a:p>
            <a:r>
              <a:rPr lang="sv-SE" dirty="0">
                <a:latin typeface="Franklin Gothic Medium" panose="020B0603020102020204" pitchFamily="34" charset="0"/>
              </a:rPr>
              <a:t>LSS kan ge rätt till</a:t>
            </a:r>
            <a:br>
              <a:rPr lang="sv-SE" dirty="0">
                <a:latin typeface="Franklin Gothic Medium" panose="020B0603020102020204" pitchFamily="34" charset="0"/>
              </a:rPr>
            </a:br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66168D4-7841-439E-BD2F-F7EB85E46BF5}"/>
              </a:ext>
            </a:extLst>
          </p:cNvPr>
          <p:cNvSpPr/>
          <p:nvPr/>
        </p:nvSpPr>
        <p:spPr>
          <a:xfrm>
            <a:off x="2819698" y="1493180"/>
            <a:ext cx="87249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1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Rådgivning och annat personligt 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Personlig assistans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Ledsagarservice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Kontaktperson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Avlösarservice i hemmet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Korttidsvistelse utanför det egna hemmet,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Korttidstillsynför skolungdom över 12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Boende i familjehem eller bostad med särskild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Franklin Gothic Medium" panose="020B0603020102020204" pitchFamily="34" charset="0"/>
              </a:rPr>
              <a:t>Daglig verksamhet</a:t>
            </a:r>
          </a:p>
        </p:txBody>
      </p:sp>
    </p:spTree>
    <p:extLst>
      <p:ext uri="{BB962C8B-B14F-4D97-AF65-F5344CB8AC3E}">
        <p14:creationId xmlns:p14="http://schemas.microsoft.com/office/powerpoint/2010/main" val="3226756668"/>
      </p:ext>
    </p:extLst>
  </p:cSld>
  <p:clrMapOvr>
    <a:masterClrMapping/>
  </p:clrMapOvr>
</p:sld>
</file>

<file path=ppt/theme/theme1.xml><?xml version="1.0" encoding="utf-8"?>
<a:theme xmlns:a="http://schemas.openxmlformats.org/drawingml/2006/main" name="Varbergs Kommun 2016">
  <a:themeElements>
    <a:clrScheme name="VK-PPT-tema-2016-2">
      <a:dk1>
        <a:srgbClr val="5A6473"/>
      </a:dk1>
      <a:lt1>
        <a:srgbClr val="EAECEE"/>
      </a:lt1>
      <a:dk2>
        <a:srgbClr val="BE2323"/>
      </a:dk2>
      <a:lt2>
        <a:srgbClr val="E64614"/>
      </a:lt2>
      <a:accent1>
        <a:srgbClr val="1EA5CD"/>
      </a:accent1>
      <a:accent2>
        <a:srgbClr val="EB7D00"/>
      </a:accent2>
      <a:accent3>
        <a:srgbClr val="149132"/>
      </a:accent3>
      <a:accent4>
        <a:srgbClr val="B4E6F5"/>
      </a:accent4>
      <a:accent5>
        <a:srgbClr val="FFDC82"/>
      </a:accent5>
      <a:accent6>
        <a:srgbClr val="B4DC78"/>
      </a:accent6>
      <a:hlink>
        <a:srgbClr val="F55037"/>
      </a:hlink>
      <a:folHlink>
        <a:srgbClr val="5A6473"/>
      </a:folHlink>
    </a:clrScheme>
    <a:fontScheme name="Anpassa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mall färgtema grön  -  Skrivskyddad" id="{2CB5B6F7-FD91-456A-ACA8-260C9A702E71}" vid="{D3E8C959-3DC8-4382-84DE-AFC2A9A4CA7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CE278600F3194AB47B6F00880ECF71" ma:contentTypeVersion="23" ma:contentTypeDescription="Skapa ett nytt dokument." ma:contentTypeScope="" ma:versionID="3d32aef77afd964f304fddb83929565c">
  <xsd:schema xmlns:xsd="http://www.w3.org/2001/XMLSchema" xmlns:xs="http://www.w3.org/2001/XMLSchema" xmlns:p="http://schemas.microsoft.com/office/2006/metadata/properties" xmlns:ns1="http://schemas.microsoft.com/sharepoint/v3" xmlns:ns2="42b02104-ae55-418f-9197-16ca58b3978b" xmlns:ns3="704e44db-04e9-447e-b8e8-691b10abbb3c" targetNamespace="http://schemas.microsoft.com/office/2006/metadata/properties" ma:root="true" ma:fieldsID="ba90386f6174043fa363f665a1eaeb2b" ns1:_="" ns2:_="" ns3:_="">
    <xsd:import namespace="http://schemas.microsoft.com/sharepoint/v3"/>
    <xsd:import namespace="42b02104-ae55-418f-9197-16ca58b3978b"/>
    <xsd:import namespace="704e44db-04e9-447e-b8e8-691b10abbb3c"/>
    <xsd:element name="properties">
      <xsd:complexType>
        <xsd:sequence>
          <xsd:element name="documentManagement">
            <xsd:complexType>
              <xsd:all>
                <xsd:element ref="ns2:c3465e72dcca4860a5ba6df8b2b37b4a" minOccurs="0"/>
                <xsd:element ref="ns3:TaxCatchAll" minOccurs="0"/>
                <xsd:element ref="ns2:h7035764627b410eb3ec9c767e81687a" minOccurs="0"/>
                <xsd:element ref="ns2:of1e57de62a0452a9d2f35aa73d726a1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Description0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Egenskaper för enhetlig efterlevnadsprincip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Gränssnittsåtgärd för enhetlig efterlevnadsprincip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02104-ae55-418f-9197-16ca58b3978b" elementFormDefault="qualified">
    <xsd:import namespace="http://schemas.microsoft.com/office/2006/documentManagement/types"/>
    <xsd:import namespace="http://schemas.microsoft.com/office/infopath/2007/PartnerControls"/>
    <xsd:element name="c3465e72dcca4860a5ba6df8b2b37b4a" ma:index="7" ma:taxonomy="true" ma:internalName="c3465e72dcca4860a5ba6df8b2b37b4a" ma:taxonomyFieldName="_x00c4_mne" ma:displayName="Ämne" ma:default="" ma:fieldId="{c3465e72-dcca-4860-a5ba-6df8b2b37b4a}" ma:sspId="690dfbc0-ca5d-4422-9094-95e596d7fb53" ma:termSetId="c8c1bda2-f790-43c9-9a14-7f1f22c5407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035764627b410eb3ec9c767e81687a" ma:index="9" nillable="true" ma:taxonomy="true" ma:internalName="h7035764627b410eb3ec9c767e81687a" ma:taxonomyFieldName="Dokumenttyp" ma:displayName="Dokumenttyp" ma:default="" ma:fieldId="{17035764-627b-410e-b3ec-9c767e81687a}" ma:sspId="690dfbc0-ca5d-4422-9094-95e596d7fb53" ma:termSetId="24101b32-0524-4753-98ca-b3b867fc27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1e57de62a0452a9d2f35aa73d726a1" ma:index="10" ma:taxonomy="true" ma:internalName="of1e57de62a0452a9d2f35aa73d726a1" ma:taxonomyFieldName="F_x00f6_rvaltning_x002f_enhet" ma:displayName="Förvaltning/enhet" ma:default="" ma:fieldId="{8f1e57de-62a0-452a-9d2f-35aa73d726a1}" ma:sspId="690dfbc0-ca5d-4422-9094-95e596d7fb53" ma:termSetId="fd34bf2b-5cc0-4184-b72a-479c155205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Description0" ma:index="26" nillable="true" ma:displayName="Beskrivning" ma:internalName="Description0">
      <xsd:simpleType>
        <xsd:restriction base="dms:Text">
          <xsd:maxLength value="255"/>
        </xsd:restriction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e44db-04e9-447e-b8e8-691b10abbb3c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75f8cf3-9009-459c-9cfc-cbba7ff02920}" ma:internalName="TaxCatchAll" ma:showField="CatchAllData" ma:web="704e44db-04e9-447e-b8e8-691b10abb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465e72dcca4860a5ba6df8b2b37b4a xmlns="42b02104-ae55-418f-9197-16ca58b397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 och marknadsföring</TermName>
          <TermId xmlns="http://schemas.microsoft.com/office/infopath/2007/PartnerControls">62e05328-c944-4ce7-8543-4bf9b556e6f2</TermId>
        </TermInfo>
      </Terms>
    </c3465e72dcca4860a5ba6df8b2b37b4a>
    <_ip_UnifiedCompliancePolicyUIAction xmlns="http://schemas.microsoft.com/sharepoint/v3" xsi:nil="true"/>
    <TaxCatchAll xmlns="704e44db-04e9-447e-b8e8-691b10abbb3c">
      <Value>5</Value>
      <Value>37</Value>
      <Value>28</Value>
    </TaxCatchAll>
    <h7035764627b410eb3ec9c767e81687a xmlns="42b02104-ae55-418f-9197-16ca58b397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Instruktion</TermName>
          <TermId xmlns="http://schemas.microsoft.com/office/infopath/2007/PartnerControls">9976ac51-b587-47ea-9796-8a25f5b22edc</TermId>
        </TermInfo>
      </Terms>
    </h7035764627b410eb3ec9c767e81687a>
    <_ip_UnifiedCompliancePolicyProperties xmlns="http://schemas.microsoft.com/sharepoint/v3" xsi:nil="true"/>
    <of1e57de62a0452a9d2f35aa73d726a1 xmlns="42b02104-ae55-418f-9197-16ca58b397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Kommunstyrelsens förvaltning</TermName>
          <TermId xmlns="http://schemas.microsoft.com/office/infopath/2007/PartnerControls">efc2b58c-c161-4561-8968-07acbbc249ba</TermId>
        </TermInfo>
      </Terms>
    </of1e57de62a0452a9d2f35aa73d726a1>
    <Description0 xmlns="42b02104-ae55-418f-9197-16ca58b3978b" xsi:nil="true"/>
  </documentManagement>
</p:properties>
</file>

<file path=customXml/itemProps1.xml><?xml version="1.0" encoding="utf-8"?>
<ds:datastoreItem xmlns:ds="http://schemas.openxmlformats.org/officeDocument/2006/customXml" ds:itemID="{068F10D8-50AB-4ECF-AFF7-1914723B4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59AD8-E481-4167-8489-E91DE84A5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b02104-ae55-418f-9197-16ca58b3978b"/>
    <ds:schemaRef ds:uri="704e44db-04e9-447e-b8e8-691b10abb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888C0-0737-4B9C-ADE0-9241FA7C0E7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704e44db-04e9-447e-b8e8-691b10abbb3c"/>
    <ds:schemaRef ds:uri="http://purl.org/dc/dcmitype/"/>
    <ds:schemaRef ds:uri="http://schemas.openxmlformats.org/package/2006/metadata/core-properties"/>
    <ds:schemaRef ds:uri="42b02104-ae55-418f-9197-16ca58b397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 PP</Template>
  <TotalTime>48</TotalTime>
  <Words>552</Words>
  <Application>Microsoft Office PowerPoint</Application>
  <PresentationFormat>Bredbild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Medium</vt:lpstr>
      <vt:lpstr>Varbergs Kommun 2016</vt:lpstr>
      <vt:lpstr>  Hälso-och sjukvårdslagen (HSL)  Socialtjänstlagen (SoL) Lagen om särskild stöd och Service (LSS)  Lagarna som styr kommunens vård och omsorg </vt:lpstr>
      <vt:lpstr>Hälso - och sjukvårdslagen (2017:13) </vt:lpstr>
      <vt:lpstr>Kommunens sjukvård regleras av Hälso - och sjukvårdslagen</vt:lpstr>
      <vt:lpstr>Exempel på HSL-arbetsuppgifter </vt:lpstr>
      <vt:lpstr>Socialtjänstlag SOL(2001:453) </vt:lpstr>
      <vt:lpstr>Socialtjänstlagen</vt:lpstr>
      <vt:lpstr>Exempel på SOL arbetsuppgifter  </vt:lpstr>
      <vt:lpstr>Lag (1993:387) om stöd och service till vissa funktionshindrade LSS </vt:lpstr>
      <vt:lpstr>LSS kan ge rätt till </vt:lpstr>
      <vt:lpstr>LSS</vt:lpstr>
      <vt:lpstr>Exempel på LSS-arbetsuppgifter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Hälso-och sjukvårdslagen (HSL)  Socialtjänstlagen (SoL) Lagen om särskild stöd och Service (LSS)  Lagarna som styr kommunens vård och omsorg</dc:title>
  <dc:creator>Anne Göransson</dc:creator>
  <cp:lastModifiedBy>Anne Göransson</cp:lastModifiedBy>
  <cp:revision>5</cp:revision>
  <dcterms:created xsi:type="dcterms:W3CDTF">2020-11-22T21:39:37Z</dcterms:created>
  <dcterms:modified xsi:type="dcterms:W3CDTF">2020-11-23T10:19:17Z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0x01010081CE278600F3194AB47B6F00880ECF71</vt:lpwstr>
  </property>
  <property fmtid="{D5CDD505-2E9C-101B-9397-08002B2CF9AE}" pid="3" name="Förvaltning/enhet">
    <vt:lpwstr>5;#Kommunstyrelsens förvaltning|efc2b58c-c161-4561-8968-07acbbc249ba</vt:lpwstr>
  </property>
  <property fmtid="{D5CDD505-2E9C-101B-9397-08002B2CF9AE}" pid="4" name="Ämne">
    <vt:lpwstr>37;#Kommunikation och marknadsföring|62e05328-c944-4ce7-8543-4bf9b556e6f2</vt:lpwstr>
  </property>
  <property fmtid="{D5CDD505-2E9C-101B-9397-08002B2CF9AE}" pid="5" name="Dokumenttyp">
    <vt:lpwstr>28;#Instruktion|9976ac51-b587-47ea-9796-8a25f5b22edc</vt:lpwstr>
  </property>
</Properties>
</file>